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66" r:id="rId5"/>
    <p:sldId id="259" r:id="rId6"/>
    <p:sldId id="260" r:id="rId7"/>
    <p:sldId id="261" r:id="rId8"/>
    <p:sldId id="267" r:id="rId9"/>
    <p:sldId id="262" r:id="rId10"/>
    <p:sldId id="263" r:id="rId11"/>
    <p:sldId id="265" r:id="rId12"/>
    <p:sldId id="264" r:id="rId1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429" autoAdjust="0"/>
  </p:normalViewPr>
  <p:slideViewPr>
    <p:cSldViewPr>
      <p:cViewPr varScale="1">
        <p:scale>
          <a:sx n="36" d="100"/>
          <a:sy n="36" d="100"/>
        </p:scale>
        <p:origin x="-72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4A1CC3-E3BF-415E-9EFD-55FDA84F279A}" type="datetimeFigureOut">
              <a:rPr lang="en-GB" smtClean="0"/>
              <a:t>25/01/2013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6D8D13-6224-41C3-8255-3333D144B847}" type="slidenum">
              <a:rPr lang="en-GB" smtClean="0"/>
              <a:t>‹#›</a:t>
            </a:fld>
            <a:endParaRPr lang="en-GB"/>
          </a:p>
        </p:txBody>
      </p:sp>
    </p:spTree>
    <p:extLst>
      <p:ext uri="{BB962C8B-B14F-4D97-AF65-F5344CB8AC3E}">
        <p14:creationId xmlns:p14="http://schemas.microsoft.com/office/powerpoint/2010/main" val="2686101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A6D8D13-6224-41C3-8255-3333D144B847}" type="slidenum">
              <a:rPr lang="en-GB" smtClean="0"/>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AA6D8D13-6224-41C3-8255-3333D144B847}" type="slidenum">
              <a:rPr lang="en-GB" smtClean="0"/>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A6D8D13-6224-41C3-8255-3333D144B847}" type="slidenum">
              <a:rPr lang="en-GB" smtClean="0"/>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A6D8D13-6224-41C3-8255-3333D144B847}" type="slidenum">
              <a:rPr lang="en-GB" smtClean="0"/>
              <a:t>12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A6D8D13-6224-41C3-8255-3333D144B847}" type="slidenum">
              <a:rPr lang="en-GB" smtClean="0"/>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pPr>
            <a:r>
              <a:rPr lang="en-GB" dirty="0" smtClean="0"/>
              <a:t>Since the mid 70’s the rural economy has been in a state of flux. Various forces have been at work to bring about some significant structural changes in rural areas. The mechanisation, </a:t>
            </a:r>
            <a:r>
              <a:rPr lang="en-GB" dirty="0" err="1" smtClean="0"/>
              <a:t>comodification</a:t>
            </a:r>
            <a:r>
              <a:rPr lang="en-GB" dirty="0" smtClean="0"/>
              <a:t> of agricultural products and the globalisation of their markets has combined to reduce employment in agriculture and at the same time put downward pressure on rural incomes. </a:t>
            </a:r>
          </a:p>
          <a:p>
            <a:pPr>
              <a:lnSpc>
                <a:spcPct val="90000"/>
              </a:lnSpc>
            </a:pPr>
            <a:endParaRPr lang="en-GB" dirty="0" smtClean="0"/>
          </a:p>
          <a:p>
            <a:pPr>
              <a:lnSpc>
                <a:spcPct val="90000"/>
              </a:lnSpc>
            </a:pPr>
            <a:r>
              <a:rPr lang="en-GB" dirty="0" smtClean="0"/>
              <a:t>At the same time, particularly in USA and England,  there have been structural changes to the social fabric of rural areas. Since the 1970s rural areas have been gaining population at a faster rate than their urban counterparts a phenomena know as </a:t>
            </a:r>
            <a:r>
              <a:rPr lang="en-GB" dirty="0" err="1" smtClean="0"/>
              <a:t>counterurbanisation</a:t>
            </a:r>
            <a:r>
              <a:rPr lang="en-GB" dirty="0" smtClean="0"/>
              <a:t>. The gain in rural population has mainly been due to the migration of middle-aged families and those at or approaching retirement. This has more than off-set the out-migration of young adults. These migrants are predominantly middle class and well educated with significant financial resources. Many working age migrants continue to work in the main urban centres and commute to work. These changes have raised concerns over various aspects of rural life, viability of service, house prices and employment for young adults. </a:t>
            </a:r>
          </a:p>
          <a:p>
            <a:pPr>
              <a:lnSpc>
                <a:spcPct val="90000"/>
              </a:lnSpc>
            </a:pPr>
            <a:endParaRPr lang="en-GB" dirty="0" smtClean="0"/>
          </a:p>
          <a:p>
            <a:pPr>
              <a:lnSpc>
                <a:spcPct val="90000"/>
              </a:lnSpc>
            </a:pPr>
            <a:r>
              <a:rPr lang="en-GB" dirty="0" smtClean="0"/>
              <a:t>These issue have resulted in policy makers seeking ways of rebalancing the rural economy away from primary production. Initially policy focused on farm diversification and tourism. More recently focus has shifted to the potential benefits in-migrants can bring to the rural knowledge economy. </a:t>
            </a:r>
          </a:p>
          <a:p>
            <a:endParaRPr lang="en-GB" dirty="0"/>
          </a:p>
        </p:txBody>
      </p:sp>
      <p:sp>
        <p:nvSpPr>
          <p:cNvPr id="4" name="Slide Number Placeholder 3"/>
          <p:cNvSpPr>
            <a:spLocks noGrp="1"/>
          </p:cNvSpPr>
          <p:nvPr>
            <p:ph type="sldNum" sz="quarter" idx="10"/>
          </p:nvPr>
        </p:nvSpPr>
        <p:spPr/>
        <p:txBody>
          <a:bodyPr/>
          <a:lstStyle/>
          <a:p>
            <a:fld id="{AA6D8D13-6224-41C3-8255-3333D144B847}" type="slidenum">
              <a:rPr lang="en-GB" smtClean="0"/>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A6D8D13-6224-41C3-8255-3333D144B847}" type="slidenum">
              <a:rPr lang="en-GB" smtClean="0"/>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nSpc>
                <a:spcPct val="90000"/>
              </a:lnSpc>
            </a:pPr>
            <a:r>
              <a:rPr lang="en-GB" dirty="0" smtClean="0"/>
              <a:t>For many policy makers the knowledge economy offers the perfect solution to the problem of rebalancing the rural economy. ICT offers the opportunity to overcome many of the issues facing rural areas: distance to markets; low wage – low skill jobs and how to retain</a:t>
            </a:r>
            <a:r>
              <a:rPr lang="en-GB" baseline="0" dirty="0" smtClean="0"/>
              <a:t> </a:t>
            </a:r>
            <a:r>
              <a:rPr lang="en-GB" dirty="0" smtClean="0"/>
              <a:t>younger people in the rural workforce. </a:t>
            </a:r>
          </a:p>
          <a:p>
            <a:pPr>
              <a:lnSpc>
                <a:spcPct val="90000"/>
              </a:lnSpc>
            </a:pPr>
            <a:endParaRPr lang="en-GB" dirty="0" smtClean="0"/>
          </a:p>
          <a:p>
            <a:pPr>
              <a:lnSpc>
                <a:spcPct val="90000"/>
              </a:lnSpc>
            </a:pPr>
            <a:r>
              <a:rPr lang="en-GB" dirty="0" smtClean="0"/>
              <a:t>In-migration is also seen as part of the solution with in-migrants being more likely to start new businesses in the knowledge economy and to seek to grow their businesses once started. They tend to have higher</a:t>
            </a:r>
            <a:r>
              <a:rPr lang="en-GB" baseline="0" dirty="0" smtClean="0"/>
              <a:t> social, financial and human capital than traditional rural residents. </a:t>
            </a:r>
            <a:endParaRPr lang="en-GB" dirty="0" smtClean="0"/>
          </a:p>
          <a:p>
            <a:pPr>
              <a:lnSpc>
                <a:spcPct val="90000"/>
              </a:lnSpc>
            </a:pPr>
            <a:endParaRPr lang="en-GB" dirty="0" smtClean="0"/>
          </a:p>
          <a:p>
            <a:pPr>
              <a:lnSpc>
                <a:spcPct val="90000"/>
              </a:lnSpc>
            </a:pPr>
            <a:r>
              <a:rPr lang="en-GB" dirty="0" smtClean="0"/>
              <a:t>The original research proposal from</a:t>
            </a:r>
            <a:r>
              <a:rPr lang="en-GB" baseline="0" dirty="0" smtClean="0"/>
              <a:t> the CASE Partner, ONE </a:t>
            </a:r>
            <a:r>
              <a:rPr lang="en-GB" baseline="0" dirty="0" err="1" smtClean="0"/>
              <a:t>NorthEast</a:t>
            </a:r>
            <a:r>
              <a:rPr lang="en-GB" baseline="0" dirty="0" smtClean="0"/>
              <a:t>, cited Richard Florida’s work on the creative classes and Manuel </a:t>
            </a:r>
            <a:r>
              <a:rPr lang="en-GB" baseline="0" dirty="0" err="1" smtClean="0"/>
              <a:t>Castells</a:t>
            </a:r>
            <a:r>
              <a:rPr lang="en-GB" baseline="0" dirty="0" smtClean="0"/>
              <a:t> work on the networked society as ways urban development models could be adapted and translated to rural development. Their hope perhaps was to co-opt in-migrant entrepreneurs to boost the rural knowledge economy. One these innovative entrepreneurs had established themselves in rural communities and economies there would be spill-over affects which would help establish clusters of KIB’s. Further more the in-migrant entrepreneurs would be able to act an key network nodes in linking their extra-local networks with the local networks in aid of development.  This linking of networks was thought to happen as a natural part of rural community life. The main issue was therefore could anything be done to help the process and would it be beneficial to have more in-migrant entrepreneurs. </a:t>
            </a:r>
            <a:endParaRPr lang="en-GB" dirty="0" smtClean="0"/>
          </a:p>
          <a:p>
            <a:pPr>
              <a:lnSpc>
                <a:spcPct val="90000"/>
              </a:lnSpc>
            </a:pPr>
            <a:endParaRPr lang="en-GB" dirty="0" smtClean="0"/>
          </a:p>
          <a:p>
            <a:pPr>
              <a:lnSpc>
                <a:spcPct val="90000"/>
              </a:lnSpc>
            </a:pPr>
            <a:r>
              <a:rPr lang="en-GB" dirty="0" smtClean="0"/>
              <a:t>The purpose if this research was therefore to investigate how far in-migrant entrepreneurs could at as a catalyst for change in the rural economy. In particular how far their networks could bridge the local economy and the wider regional and national economy and lead to agglomeration and spill over affects.</a:t>
            </a:r>
            <a:endParaRPr lang="en-US" dirty="0" smtClean="0"/>
          </a:p>
          <a:p>
            <a:endParaRPr lang="en-GB" dirty="0"/>
          </a:p>
        </p:txBody>
      </p:sp>
      <p:sp>
        <p:nvSpPr>
          <p:cNvPr id="4" name="Slide Number Placeholder 3"/>
          <p:cNvSpPr>
            <a:spLocks noGrp="1"/>
          </p:cNvSpPr>
          <p:nvPr>
            <p:ph type="sldNum" sz="quarter" idx="10"/>
          </p:nvPr>
        </p:nvSpPr>
        <p:spPr/>
        <p:txBody>
          <a:bodyPr/>
          <a:lstStyle/>
          <a:p>
            <a:fld id="{AA6D8D13-6224-41C3-8255-3333D144B847}" type="slidenum">
              <a:rPr lang="en-GB" smtClean="0"/>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endParaRPr lang="en-GB" dirty="0" smtClean="0"/>
          </a:p>
        </p:txBody>
      </p:sp>
      <p:sp>
        <p:nvSpPr>
          <p:cNvPr id="4" name="Slide Number Placeholder 3"/>
          <p:cNvSpPr>
            <a:spLocks noGrp="1"/>
          </p:cNvSpPr>
          <p:nvPr>
            <p:ph type="sldNum" sz="quarter" idx="10"/>
          </p:nvPr>
        </p:nvSpPr>
        <p:spPr/>
        <p:txBody>
          <a:bodyPr/>
          <a:lstStyle/>
          <a:p>
            <a:fld id="{AA6D8D13-6224-41C3-8255-3333D144B847}" type="slidenum">
              <a:rPr lang="en-GB" smtClean="0"/>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dirty="0" smtClean="0"/>
              <a:t>One of the main research</a:t>
            </a:r>
            <a:r>
              <a:rPr lang="en-GB" baseline="0" dirty="0" smtClean="0"/>
              <a:t> findings was they way in which the entrepreneurs managed their networks. Much of the literature considering rural communities had assumed a dense network of overlapping relationships which encompassed both social and business networks. This conforms to ideas of </a:t>
            </a:r>
            <a:r>
              <a:rPr lang="en-GB" baseline="0" dirty="0" err="1" smtClean="0"/>
              <a:t>embeddedness</a:t>
            </a:r>
            <a:r>
              <a:rPr lang="en-GB" baseline="0" dirty="0" smtClean="0"/>
              <a:t> as outlined by academics such as </a:t>
            </a:r>
            <a:r>
              <a:rPr lang="en-GB" baseline="0" dirty="0" err="1" smtClean="0"/>
              <a:t>Granovetter</a:t>
            </a:r>
            <a:r>
              <a:rPr lang="en-GB" baseline="0" dirty="0" smtClean="0"/>
              <a:t> and </a:t>
            </a:r>
            <a:r>
              <a:rPr lang="en-GB" baseline="0" dirty="0" err="1" smtClean="0"/>
              <a:t>Polyani</a:t>
            </a:r>
            <a:r>
              <a:rPr lang="en-GB" baseline="0" dirty="0" smtClean="0"/>
              <a:t> for example. It is also implied in ideas of social capital such as those outlined by Putnam which has been criticised for having an undifferentiated view of social networks and social capital.</a:t>
            </a:r>
          </a:p>
          <a:p>
            <a:endParaRPr lang="en-GB" baseline="0" dirty="0" smtClean="0"/>
          </a:p>
          <a:p>
            <a:r>
              <a:rPr lang="en-GB" baseline="0" dirty="0" smtClean="0"/>
              <a:t>What was clear for the analyses of the interviews and was then observed through the participant observation was that in-migrant entrepreneurs had a clear separation between their personal social networks, those around family, friends and community activity and those that related to their business. A number of entrepreneurs took steps to avoid the two networks overlapping. One entrepreneur who took on a trustee role in a local community development trust made a conscious decision to only look for customers for her business outside the local area. Another entrepreneur, in this case a return migrant, started his business as a community interest company. This got over the problem, as expressed by a number of in-migrant entrepreneurs, of being perceived as using social connections or social institutions to further their business interests. </a:t>
            </a:r>
          </a:p>
          <a:p>
            <a:endParaRPr lang="en-GB" baseline="0" dirty="0" smtClean="0"/>
          </a:p>
          <a:p>
            <a:r>
              <a:rPr lang="en-GB" baseline="0" dirty="0" smtClean="0"/>
              <a:t>Recently this differentiation between personal and businesses social networks has been observed in farm based businesses. It has always been a conundrum as to  why farmers do not share more equipment. Much farm machinery is very expensive and only used at certain times of the year. The research found the reason for not sharing was routed in a fear of falling out with a neighbour. If an expensive piece of shared machinery was broken at a critical time of the year the risk for this leading to a rift in the social relationship between the farms was considered too high. In place of social relationships the process of sharing farm equipment has often been formalised with sons of farmers setting up contract hire businesses. Thus any dispute can be limited to an economic one. </a:t>
            </a:r>
          </a:p>
          <a:p>
            <a:endParaRPr lang="en-GB" baseline="0" dirty="0" smtClean="0"/>
          </a:p>
        </p:txBody>
      </p:sp>
      <p:sp>
        <p:nvSpPr>
          <p:cNvPr id="4" name="Slide Number Placeholder 3"/>
          <p:cNvSpPr>
            <a:spLocks noGrp="1"/>
          </p:cNvSpPr>
          <p:nvPr>
            <p:ph type="sldNum" sz="quarter" idx="10"/>
          </p:nvPr>
        </p:nvSpPr>
        <p:spPr/>
        <p:txBody>
          <a:bodyPr/>
          <a:lstStyle/>
          <a:p>
            <a:fld id="{AA6D8D13-6224-41C3-8255-3333D144B847}" type="slidenum">
              <a:rPr lang="en-GB" smtClean="0"/>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GB" baseline="0" dirty="0" smtClean="0"/>
              <a:t>There was of course a degree of overlap between these networks, such an overlap is inevitable in a small community. However were there was overlap, the entrepreneur took steps to privilege their personal social networks even if this was to the detriment of their business. Examples of this were entrepreneurs doing ‘work at cost’ for locals or doing bro bona work to ‘maintain standing in the community’.. </a:t>
            </a:r>
          </a:p>
          <a:p>
            <a:endParaRPr lang="en-GB" baseline="0" dirty="0" smtClean="0"/>
          </a:p>
          <a:p>
            <a:r>
              <a:rPr lang="en-GB" baseline="0" dirty="0" smtClean="0"/>
              <a:t>The degree of separation was not universal. Certain business such as the more intensive knowledge intensive sectors tended to have the least overlap. This may be a function of the type of business which often relied on national or even international markets. </a:t>
            </a:r>
          </a:p>
          <a:p>
            <a:endParaRPr lang="en-GB" baseline="0" dirty="0" smtClean="0"/>
          </a:p>
          <a:p>
            <a:r>
              <a:rPr lang="en-GB" baseline="0" dirty="0" smtClean="0"/>
              <a:t>The business service sector had a slightly higher degree of overlap. However this was often managed through long established formal networking institutions such as Round Table, Rotary Club or Lions. Within these institutions the networking was carried out in conformity to the norms and un written rules of the institution.  These institutions are primarily seen as being charitable and communitarian in nature however are recognised as being part of the business establishment in a local area. </a:t>
            </a:r>
          </a:p>
          <a:p>
            <a:endParaRPr lang="en-GB" baseline="0" dirty="0" smtClean="0"/>
          </a:p>
          <a:p>
            <a:r>
              <a:rPr lang="en-GB" baseline="0" dirty="0" smtClean="0"/>
              <a:t>The largest overlap was to be found in the digital and creative sector. Here entrepreneurs had much less of a distinction between their personal social networks and their business social networks.  One possible reason why creative entrepreneurs do not make as marked a differentiation between the two networks was due to the primary motivation for the business. In the majority of cases, creative entrepreneurs had a more relaxed attitude to the business. The work was an end in its self rather than a means to an end. </a:t>
            </a:r>
          </a:p>
          <a:p>
            <a:endParaRPr lang="en-GB" baseline="0" dirty="0" smtClean="0"/>
          </a:p>
          <a:p>
            <a:r>
              <a:rPr lang="en-GB" baseline="0" dirty="0" smtClean="0"/>
              <a:t>This lead to a further insight into the nature rural entrepreneurs. They could be crudely categorised into two types, classical entrepreneurs and social entrepreneurs. </a:t>
            </a:r>
          </a:p>
          <a:p>
            <a:r>
              <a:rPr lang="en-GB" dirty="0" smtClean="0"/>
              <a:t>In later interviews when discussion turned</a:t>
            </a:r>
            <a:r>
              <a:rPr lang="en-GB" baseline="0" dirty="0" smtClean="0"/>
              <a:t> to other entrepreneurs in the local area some entrepreneurs also made similar distinctions between those who were proper business people and those who were just playing at running a business. This was certainly not what the individuals being discussed thought about themselves.</a:t>
            </a:r>
            <a:endParaRPr lang="en-GB" dirty="0"/>
          </a:p>
        </p:txBody>
      </p:sp>
      <p:sp>
        <p:nvSpPr>
          <p:cNvPr id="4" name="Slide Number Placeholder 3"/>
          <p:cNvSpPr>
            <a:spLocks noGrp="1"/>
          </p:cNvSpPr>
          <p:nvPr>
            <p:ph type="sldNum" sz="quarter" idx="10"/>
          </p:nvPr>
        </p:nvSpPr>
        <p:spPr/>
        <p:txBody>
          <a:bodyPr/>
          <a:lstStyle/>
          <a:p>
            <a:fld id="{AA6D8D13-6224-41C3-8255-3333D144B847}" type="slidenum">
              <a:rPr lang="en-GB" smtClean="0"/>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A6D8D13-6224-41C3-8255-3333D144B847}" type="slidenum">
              <a:rPr lang="en-GB" smtClean="0"/>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descr="mainlogo1"/>
          <p:cNvPicPr>
            <a:picLocks noChangeAspect="1" noChangeArrowheads="1"/>
          </p:cNvPicPr>
          <p:nvPr userDrawn="1"/>
        </p:nvPicPr>
        <p:blipFill>
          <a:blip r:embed="rId13" cstate="print"/>
          <a:srcRect/>
          <a:stretch>
            <a:fillRect/>
          </a:stretch>
        </p:blipFill>
        <p:spPr bwMode="auto">
          <a:xfrm>
            <a:off x="179388" y="188913"/>
            <a:ext cx="2232025" cy="1274762"/>
          </a:xfrm>
          <a:prstGeom prst="rect">
            <a:avLst/>
          </a:prstGeom>
          <a:noFill/>
        </p:spPr>
      </p:pic>
      <p:pic>
        <p:nvPicPr>
          <p:cNvPr id="1032" name="Picture 8" descr="spacebar"/>
          <p:cNvPicPr>
            <a:picLocks noChangeAspect="1" noChangeArrowheads="1"/>
          </p:cNvPicPr>
          <p:nvPr userDrawn="1"/>
        </p:nvPicPr>
        <p:blipFill>
          <a:blip r:embed="rId14" cstate="print"/>
          <a:srcRect l="26471" r="25983" b="-13333"/>
          <a:stretch>
            <a:fillRect/>
          </a:stretch>
        </p:blipFill>
        <p:spPr bwMode="auto">
          <a:xfrm>
            <a:off x="2411413" y="260350"/>
            <a:ext cx="6408737" cy="219075"/>
          </a:xfrm>
          <a:prstGeom prst="rect">
            <a:avLst/>
          </a:prstGeom>
          <a:noFill/>
        </p:spPr>
      </p:pic>
      <p:pic>
        <p:nvPicPr>
          <p:cNvPr id="1033" name="Picture 9" descr="spacebar"/>
          <p:cNvPicPr>
            <a:picLocks noChangeAspect="1" noChangeArrowheads="1"/>
          </p:cNvPicPr>
          <p:nvPr userDrawn="1"/>
        </p:nvPicPr>
        <p:blipFill>
          <a:blip r:embed="rId14" cstate="print"/>
          <a:srcRect l="26483" r="10841" b="-13333"/>
          <a:stretch>
            <a:fillRect/>
          </a:stretch>
        </p:blipFill>
        <p:spPr bwMode="auto">
          <a:xfrm>
            <a:off x="468313" y="6381750"/>
            <a:ext cx="8351837" cy="2159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bwMode="auto">
          <a:xfrm>
            <a:off x="755576" y="2060848"/>
            <a:ext cx="7772400" cy="1470025"/>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GB" sz="3600" dirty="0">
                <a:solidFill>
                  <a:schemeClr val="tx2"/>
                </a:solidFill>
                <a:latin typeface="+mj-lt"/>
                <a:ea typeface="+mj-ea"/>
                <a:cs typeface="+mj-cs"/>
              </a:rPr>
              <a:t>Rural entrepreneurs and the new </a:t>
            </a:r>
            <a:r>
              <a:rPr lang="en-GB" sz="3600" dirty="0" smtClean="0">
                <a:solidFill>
                  <a:schemeClr val="tx2"/>
                </a:solidFill>
                <a:latin typeface="+mj-lt"/>
                <a:ea typeface="+mj-ea"/>
                <a:cs typeface="+mj-cs"/>
              </a:rPr>
              <a:t>rural economy</a:t>
            </a:r>
            <a:endParaRPr lang="en-US" sz="3600" dirty="0"/>
          </a:p>
        </p:txBody>
      </p:sp>
      <p:sp>
        <p:nvSpPr>
          <p:cNvPr id="2051" name="Rectangle 3"/>
          <p:cNvSpPr>
            <a:spLocks noGrp="1" noChangeArrowheads="1"/>
          </p:cNvSpPr>
          <p:nvPr>
            <p:ph type="subTitle" idx="1"/>
          </p:nvPr>
        </p:nvSpPr>
        <p:spPr bwMode="auto">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80000"/>
              </a:lnSpc>
            </a:pPr>
            <a:r>
              <a:rPr lang="en-US" sz="1600" dirty="0" smtClean="0"/>
              <a:t>Paul </a:t>
            </a:r>
            <a:r>
              <a:rPr lang="en-US" sz="1600" dirty="0" err="1" smtClean="0"/>
              <a:t>Cowie</a:t>
            </a:r>
            <a:endParaRPr lang="en-US" sz="1600" dirty="0" smtClean="0"/>
          </a:p>
          <a:p>
            <a:pPr eaLnBrk="1" hangingPunct="1">
              <a:lnSpc>
                <a:spcPct val="80000"/>
              </a:lnSpc>
            </a:pPr>
            <a:r>
              <a:rPr lang="en-GB" sz="1600" dirty="0" smtClean="0"/>
              <a:t>Global Urban Research Unit</a:t>
            </a:r>
          </a:p>
          <a:p>
            <a:pPr eaLnBrk="1" hangingPunct="1">
              <a:lnSpc>
                <a:spcPct val="80000"/>
              </a:lnSpc>
            </a:pPr>
            <a:r>
              <a:rPr lang="en-GB" sz="1600" dirty="0" smtClean="0"/>
              <a:t>School of Architecture, Planning and Landscape</a:t>
            </a:r>
          </a:p>
          <a:p>
            <a:pPr eaLnBrk="1" hangingPunct="1">
              <a:lnSpc>
                <a:spcPct val="80000"/>
              </a:lnSpc>
            </a:pPr>
            <a:r>
              <a:rPr lang="en-GB" sz="1600" dirty="0" smtClean="0"/>
              <a:t>Newcastle University</a:t>
            </a:r>
            <a:endParaRPr lang="en-US" sz="1600" dirty="0" smtClean="0"/>
          </a:p>
          <a:p>
            <a:pPr eaLnBrk="1" hangingPunct="1">
              <a:lnSpc>
                <a:spcPct val="80000"/>
              </a:lnSpc>
            </a:pPr>
            <a:endParaRPr lang="en-US" sz="1600" dirty="0" smtClean="0"/>
          </a:p>
          <a:p>
            <a:pPr eaLnBrk="1" hangingPunct="1">
              <a:lnSpc>
                <a:spcPct val="80000"/>
              </a:lnSpc>
            </a:pPr>
            <a:r>
              <a:rPr lang="en-US" sz="1600" dirty="0" smtClean="0"/>
              <a:t>Presentation to </a:t>
            </a:r>
            <a:r>
              <a:rPr lang="en-US" sz="1600" dirty="0" err="1" smtClean="0"/>
              <a:t>ReCAP</a:t>
            </a:r>
            <a:r>
              <a:rPr lang="en-US" sz="1600" dirty="0" smtClean="0"/>
              <a:t> Event</a:t>
            </a:r>
          </a:p>
          <a:p>
            <a:pPr eaLnBrk="1" hangingPunct="1">
              <a:lnSpc>
                <a:spcPct val="80000"/>
              </a:lnSpc>
            </a:pPr>
            <a:r>
              <a:rPr lang="en-US" sz="1600" dirty="0" smtClean="0"/>
              <a:t>York – 25</a:t>
            </a:r>
            <a:r>
              <a:rPr lang="en-US" sz="1600" baseline="30000" dirty="0" smtClean="0"/>
              <a:t>th</a:t>
            </a:r>
            <a:r>
              <a:rPr lang="en-US" sz="1600" dirty="0" smtClean="0"/>
              <a:t> January 2013</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half" idx="1"/>
          </p:nvPr>
        </p:nvSpPr>
        <p:spPr/>
        <p:txBody>
          <a:bodyPr/>
          <a:lstStyle/>
          <a:p>
            <a:r>
              <a:rPr lang="en-GB" sz="2400" dirty="0" smtClean="0"/>
              <a:t>Social entrepreneurs followed a more relaxed path </a:t>
            </a:r>
          </a:p>
          <a:p>
            <a:pPr lvl="1"/>
            <a:r>
              <a:rPr lang="en-GB" dirty="0"/>
              <a:t> </a:t>
            </a:r>
            <a:r>
              <a:rPr lang="en-GB" sz="2000" dirty="0" smtClean="0"/>
              <a:t>more focused on the lifestyle</a:t>
            </a:r>
          </a:p>
          <a:p>
            <a:pPr lvl="1"/>
            <a:r>
              <a:rPr lang="en-GB" sz="2000" dirty="0" smtClean="0"/>
              <a:t>work and business are an end in themselves</a:t>
            </a:r>
          </a:p>
          <a:p>
            <a:pPr lvl="1"/>
            <a:r>
              <a:rPr lang="en-GB" sz="2000" dirty="0" smtClean="0"/>
              <a:t>not particularly focused on growing the business</a:t>
            </a:r>
          </a:p>
          <a:p>
            <a:r>
              <a:rPr lang="en-GB" sz="2400" dirty="0" smtClean="0"/>
              <a:t>However still have a professional approach to the business</a:t>
            </a:r>
          </a:p>
          <a:p>
            <a:endParaRPr lang="en-GB" dirty="0"/>
          </a:p>
        </p:txBody>
      </p:sp>
      <p:pic>
        <p:nvPicPr>
          <p:cNvPr id="5" name="Content Placeholder 8" descr="arttour.png"/>
          <p:cNvPicPr>
            <a:picLocks noGrp="1" noChangeAspect="1"/>
          </p:cNvPicPr>
          <p:nvPr>
            <p:ph sz="half" idx="2"/>
          </p:nvPr>
        </p:nvPicPr>
        <p:blipFill>
          <a:blip r:embed="rId3" cstate="print"/>
          <a:srcRect/>
          <a:stretch>
            <a:fillRect/>
          </a:stretch>
        </p:blipFill>
        <p:spPr bwMode="auto">
          <a:xfrm>
            <a:off x="4932040" y="1628800"/>
            <a:ext cx="3124200" cy="2981325"/>
          </a:xfrm>
          <a:noFill/>
          <a:ln>
            <a:miter lim="800000"/>
            <a:headEnd/>
            <a:tailEnd/>
          </a:ln>
        </p:spPr>
      </p:pic>
      <p:pic>
        <p:nvPicPr>
          <p:cNvPr id="6" name="Picture 2" descr="http://www.visitnorthumberland.com/xsdbimgs/the-art-tour-logo-large.jpg"/>
          <p:cNvPicPr>
            <a:picLocks noChangeAspect="1" noChangeArrowheads="1"/>
          </p:cNvPicPr>
          <p:nvPr/>
        </p:nvPicPr>
        <p:blipFill>
          <a:blip r:embed="rId4" cstate="print"/>
          <a:srcRect/>
          <a:stretch>
            <a:fillRect/>
          </a:stretch>
        </p:blipFill>
        <p:spPr bwMode="auto">
          <a:xfrm>
            <a:off x="4427984" y="4653136"/>
            <a:ext cx="4151312" cy="1373187"/>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433513"/>
            <a:r>
              <a:rPr lang="en-GB" sz="4000" dirty="0" smtClean="0"/>
              <a:t>Does place matter? </a:t>
            </a:r>
            <a:endParaRPr lang="en-GB" sz="4000" dirty="0"/>
          </a:p>
        </p:txBody>
      </p:sp>
      <p:sp>
        <p:nvSpPr>
          <p:cNvPr id="5" name="Content Placeholder 4"/>
          <p:cNvSpPr>
            <a:spLocks noGrp="1"/>
          </p:cNvSpPr>
          <p:nvPr>
            <p:ph idx="1"/>
          </p:nvPr>
        </p:nvSpPr>
        <p:spPr/>
        <p:txBody>
          <a:bodyPr/>
          <a:lstStyle/>
          <a:p>
            <a:r>
              <a:rPr lang="en-GB" dirty="0" smtClean="0"/>
              <a:t>There was also a difference in the way some sectors developed:</a:t>
            </a:r>
          </a:p>
          <a:p>
            <a:pPr lvl="1"/>
            <a:r>
              <a:rPr lang="en-GB" sz="2400" dirty="0" smtClean="0"/>
              <a:t>For technology businesses place began to matter as the business developed.</a:t>
            </a:r>
          </a:p>
          <a:p>
            <a:pPr lvl="1"/>
            <a:r>
              <a:rPr lang="en-GB" sz="2400" dirty="0" smtClean="0"/>
              <a:t>They needed to gain access to skilled workforce and be accessible to markets, this often lead to relocation back to urban core</a:t>
            </a:r>
          </a:p>
          <a:p>
            <a:pPr lvl="1"/>
            <a:r>
              <a:rPr lang="en-GB" sz="2400" dirty="0" smtClean="0"/>
              <a:t>For creative businesses place also mattered but as a honey pot to attract customers. The rural location often enhanced the opportunity to gain additional business</a:t>
            </a:r>
          </a:p>
          <a:p>
            <a:pPr lvl="1"/>
            <a:r>
              <a:rPr lang="en-GB" sz="2400" dirty="0" smtClean="0"/>
              <a:t> </a:t>
            </a:r>
            <a:endParaRPr lang="en-GB"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marL="2065338"/>
            <a:r>
              <a:rPr lang="en-GB" sz="4000" dirty="0" smtClean="0"/>
              <a:t>Rural resilience and localism</a:t>
            </a:r>
            <a:endParaRPr lang="en-GB" sz="4000" dirty="0"/>
          </a:p>
        </p:txBody>
      </p:sp>
      <p:sp>
        <p:nvSpPr>
          <p:cNvPr id="6" name="Content Placeholder 5"/>
          <p:cNvSpPr>
            <a:spLocks noGrp="1"/>
          </p:cNvSpPr>
          <p:nvPr>
            <p:ph idx="1"/>
          </p:nvPr>
        </p:nvSpPr>
        <p:spPr/>
        <p:txBody>
          <a:bodyPr/>
          <a:lstStyle/>
          <a:p>
            <a:r>
              <a:rPr lang="en-GB" dirty="0" smtClean="0"/>
              <a:t>The differentiation between the two social networks suggest a completely holistic approach to (rural) regeneration may not be the most effective.</a:t>
            </a:r>
          </a:p>
          <a:p>
            <a:r>
              <a:rPr lang="en-GB" dirty="0" smtClean="0"/>
              <a:t>No obvious signs of spill-over affects in some sectors</a:t>
            </a:r>
          </a:p>
          <a:p>
            <a:r>
              <a:rPr lang="en-GB" dirty="0" smtClean="0"/>
              <a:t>Further research needed on social networks and social enterprise.</a:t>
            </a:r>
          </a:p>
          <a:p>
            <a:endParaRPr lang="en-GB" dirty="0" smtClean="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Context to the research - ‘New Rural Economy’</a:t>
            </a:r>
          </a:p>
          <a:p>
            <a:r>
              <a:rPr lang="en-GB" dirty="0" smtClean="0"/>
              <a:t>Outline of the research</a:t>
            </a:r>
          </a:p>
          <a:p>
            <a:r>
              <a:rPr lang="en-GB" dirty="0" smtClean="0"/>
              <a:t>The research findings </a:t>
            </a:r>
          </a:p>
          <a:p>
            <a:r>
              <a:rPr lang="en-GB" dirty="0" smtClean="0"/>
              <a:t>Implications for rural development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spcBef>
                <a:spcPts val="600"/>
              </a:spcBef>
            </a:pPr>
            <a:r>
              <a:rPr lang="en-GB" sz="4000" dirty="0" smtClean="0"/>
              <a:t>             A changing rural economy</a:t>
            </a:r>
            <a:endParaRPr lang="en-GB" sz="4000" dirty="0"/>
          </a:p>
        </p:txBody>
      </p:sp>
      <p:sp>
        <p:nvSpPr>
          <p:cNvPr id="3" name="Content Placeholder 2"/>
          <p:cNvSpPr>
            <a:spLocks noGrp="1"/>
          </p:cNvSpPr>
          <p:nvPr>
            <p:ph sz="half" idx="1"/>
          </p:nvPr>
        </p:nvSpPr>
        <p:spPr/>
        <p:txBody>
          <a:bodyPr/>
          <a:lstStyle/>
          <a:p>
            <a:pPr algn="just">
              <a:spcBef>
                <a:spcPts val="600"/>
              </a:spcBef>
            </a:pPr>
            <a:r>
              <a:rPr lang="en-GB" sz="2200" dirty="0" smtClean="0"/>
              <a:t>Late 20</a:t>
            </a:r>
            <a:r>
              <a:rPr lang="en-GB" sz="2200" baseline="30000" dirty="0" smtClean="0"/>
              <a:t>th</a:t>
            </a:r>
            <a:r>
              <a:rPr lang="en-GB" sz="2200" dirty="0" smtClean="0"/>
              <a:t> century decline in traditional rural industry</a:t>
            </a:r>
          </a:p>
          <a:p>
            <a:pPr algn="just">
              <a:spcBef>
                <a:spcPts val="600"/>
              </a:spcBef>
            </a:pPr>
            <a:r>
              <a:rPr lang="en-GB" sz="2200" dirty="0" smtClean="0"/>
              <a:t> Globalisation and mechanisation of primary industry</a:t>
            </a:r>
          </a:p>
          <a:p>
            <a:r>
              <a:rPr lang="en-GB" sz="2200" dirty="0" smtClean="0"/>
              <a:t> </a:t>
            </a:r>
            <a:r>
              <a:rPr lang="en-GB" sz="2200" dirty="0" err="1" smtClean="0"/>
              <a:t>Counterurbanisation</a:t>
            </a:r>
            <a:r>
              <a:rPr lang="en-GB" sz="2200" dirty="0" smtClean="0"/>
              <a:t> a threat and opportunity</a:t>
            </a:r>
          </a:p>
          <a:p>
            <a:r>
              <a:rPr lang="en-GB" sz="2200" dirty="0" smtClean="0"/>
              <a:t> ‘Gentrification’ of rural areas particularly market towns </a:t>
            </a:r>
          </a:p>
          <a:p>
            <a:r>
              <a:rPr lang="en-GB" sz="2200" dirty="0" smtClean="0"/>
              <a:t> Search for a ‘New rural Economy’</a:t>
            </a:r>
          </a:p>
          <a:p>
            <a:endParaRPr lang="en-GB" dirty="0"/>
          </a:p>
        </p:txBody>
      </p:sp>
      <p:pic>
        <p:nvPicPr>
          <p:cNvPr id="5" name="Picture 8" descr="Oilseadrape"/>
          <p:cNvPicPr>
            <a:picLocks noGrp="1" noChangeAspect="1" noChangeArrowheads="1"/>
          </p:cNvPicPr>
          <p:nvPr>
            <p:ph sz="half" idx="2"/>
          </p:nvPr>
        </p:nvPicPr>
        <p:blipFill>
          <a:blip r:embed="rId3" cstate="print"/>
          <a:srcRect/>
          <a:stretch>
            <a:fillRect/>
          </a:stretch>
        </p:blipFill>
        <p:spPr bwMode="auto">
          <a:xfrm>
            <a:off x="4860032" y="3645024"/>
            <a:ext cx="3744416" cy="2491738"/>
          </a:xfrm>
          <a:prstGeom prst="rect">
            <a:avLst/>
          </a:prstGeom>
          <a:noFill/>
        </p:spPr>
      </p:pic>
      <p:pic>
        <p:nvPicPr>
          <p:cNvPr id="6" name="Content Placeholder 8" descr="Lakes.jpg"/>
          <p:cNvPicPr>
            <a:picLocks noChangeAspect="1"/>
          </p:cNvPicPr>
          <p:nvPr/>
        </p:nvPicPr>
        <p:blipFill>
          <a:blip r:embed="rId4" cstate="print"/>
          <a:srcRect/>
          <a:stretch>
            <a:fillRect/>
          </a:stretch>
        </p:blipFill>
        <p:spPr bwMode="auto">
          <a:xfrm>
            <a:off x="4860032" y="1556792"/>
            <a:ext cx="3744416" cy="209761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marL="1974850" algn="r"/>
            <a:r>
              <a:rPr lang="en-GB" sz="4000" dirty="0" smtClean="0"/>
              <a:t>Response to the rural decline</a:t>
            </a:r>
            <a:endParaRPr lang="en-GB" sz="4000" dirty="0"/>
          </a:p>
        </p:txBody>
      </p:sp>
      <p:sp>
        <p:nvSpPr>
          <p:cNvPr id="6" name="Content Placeholder 5"/>
          <p:cNvSpPr>
            <a:spLocks noGrp="1"/>
          </p:cNvSpPr>
          <p:nvPr>
            <p:ph idx="1"/>
          </p:nvPr>
        </p:nvSpPr>
        <p:spPr/>
        <p:txBody>
          <a:bodyPr/>
          <a:lstStyle/>
          <a:p>
            <a:r>
              <a:rPr lang="en-GB" dirty="0" smtClean="0"/>
              <a:t>Initially based on farm diversification and tourism development</a:t>
            </a:r>
          </a:p>
          <a:p>
            <a:r>
              <a:rPr lang="en-GB" dirty="0" smtClean="0"/>
              <a:t>Has been the idea of a ‘green’ rural economy, </a:t>
            </a:r>
            <a:r>
              <a:rPr lang="en-GB" dirty="0" err="1" smtClean="0"/>
              <a:t>agri</a:t>
            </a:r>
            <a:r>
              <a:rPr lang="en-GB" dirty="0" smtClean="0"/>
              <a:t>-environment schemes and ecosystem services</a:t>
            </a:r>
          </a:p>
          <a:p>
            <a:r>
              <a:rPr lang="en-GB" dirty="0" smtClean="0"/>
              <a:t> Growing policy interest in the knowledge economy and its impact on rural areas</a:t>
            </a:r>
          </a:p>
          <a:p>
            <a:r>
              <a:rPr lang="en-GB" dirty="0" smtClean="0"/>
              <a:t>A focus on the positive aspects of </a:t>
            </a:r>
            <a:r>
              <a:rPr lang="en-GB" dirty="0" err="1" smtClean="0"/>
              <a:t>counterurbanisation</a:t>
            </a:r>
            <a:endParaRPr lang="en-GB"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r"/>
            <a:r>
              <a:rPr lang="en-GB" dirty="0" smtClean="0"/>
              <a:t>The New Rural Economy</a:t>
            </a:r>
            <a:endParaRPr lang="en-GB" dirty="0"/>
          </a:p>
        </p:txBody>
      </p:sp>
      <p:sp>
        <p:nvSpPr>
          <p:cNvPr id="3" name="Content Placeholder 2"/>
          <p:cNvSpPr>
            <a:spLocks noGrp="1"/>
          </p:cNvSpPr>
          <p:nvPr>
            <p:ph sz="half" idx="1"/>
          </p:nvPr>
        </p:nvSpPr>
        <p:spPr/>
        <p:txBody>
          <a:bodyPr/>
          <a:lstStyle/>
          <a:p>
            <a:pPr algn="just">
              <a:lnSpc>
                <a:spcPct val="90000"/>
              </a:lnSpc>
            </a:pPr>
            <a:r>
              <a:rPr lang="en-GB" sz="2200" dirty="0" smtClean="0"/>
              <a:t>ICT can render the idea of distance redundant  </a:t>
            </a:r>
          </a:p>
          <a:p>
            <a:pPr algn="just">
              <a:lnSpc>
                <a:spcPct val="90000"/>
              </a:lnSpc>
            </a:pPr>
            <a:r>
              <a:rPr lang="en-GB" sz="2200" dirty="0" smtClean="0"/>
              <a:t>Migration often based on the search for a rural idyll  </a:t>
            </a:r>
          </a:p>
          <a:p>
            <a:pPr>
              <a:lnSpc>
                <a:spcPct val="90000"/>
              </a:lnSpc>
            </a:pPr>
            <a:r>
              <a:rPr lang="en-GB" sz="2200" dirty="0" smtClean="0"/>
              <a:t>In-migrant entrepreneurs offer an opportunity to stimulate the rural economy</a:t>
            </a:r>
          </a:p>
          <a:p>
            <a:pPr>
              <a:lnSpc>
                <a:spcPct val="90000"/>
              </a:lnSpc>
            </a:pPr>
            <a:r>
              <a:rPr lang="en-GB" sz="2200" dirty="0" smtClean="0"/>
              <a:t>The knowledge economy depends on the flow of both tacit and codified knowledge </a:t>
            </a:r>
          </a:p>
          <a:p>
            <a:pPr>
              <a:lnSpc>
                <a:spcPct val="90000"/>
              </a:lnSpc>
            </a:pPr>
            <a:r>
              <a:rPr lang="en-GB" sz="2200" dirty="0" smtClean="0"/>
              <a:t>Their extra-local networks offer an opportunity to share new knowledge</a:t>
            </a:r>
          </a:p>
          <a:p>
            <a:endParaRPr lang="en-GB" sz="2200" dirty="0"/>
          </a:p>
        </p:txBody>
      </p:sp>
      <p:pic>
        <p:nvPicPr>
          <p:cNvPr id="10" name="Content Placeholder 5" descr="Auction amrt.bmp"/>
          <p:cNvPicPr>
            <a:picLocks noGrp="1" noChangeAspect="1"/>
          </p:cNvPicPr>
          <p:nvPr>
            <p:ph sz="half" idx="2"/>
          </p:nvPr>
        </p:nvPicPr>
        <p:blipFill>
          <a:blip r:embed="rId3" cstate="print"/>
          <a:srcRect/>
          <a:stretch>
            <a:fillRect/>
          </a:stretch>
        </p:blipFill>
        <p:spPr bwMode="auto">
          <a:xfrm>
            <a:off x="5004048" y="1700808"/>
            <a:ext cx="3600400" cy="2493609"/>
          </a:xfrm>
          <a:noFill/>
          <a:ln>
            <a:miter lim="800000"/>
            <a:headEnd/>
            <a:tailEnd/>
          </a:ln>
        </p:spPr>
      </p:pic>
      <p:pic>
        <p:nvPicPr>
          <p:cNvPr id="11" name="Picture 8" descr="rual braodband.jpg"/>
          <p:cNvPicPr>
            <a:picLocks noChangeAspect="1"/>
          </p:cNvPicPr>
          <p:nvPr/>
        </p:nvPicPr>
        <p:blipFill>
          <a:blip r:embed="rId4" cstate="print"/>
          <a:srcRect/>
          <a:stretch>
            <a:fillRect/>
          </a:stretch>
        </p:blipFill>
        <p:spPr bwMode="auto">
          <a:xfrm>
            <a:off x="5004048" y="3933056"/>
            <a:ext cx="3600400" cy="225722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marL="2065338"/>
            <a:r>
              <a:rPr lang="en-GB" sz="4000" dirty="0" smtClean="0"/>
              <a:t>Outline of the research</a:t>
            </a:r>
            <a:endParaRPr lang="en-GB" sz="4000" dirty="0"/>
          </a:p>
        </p:txBody>
      </p:sp>
      <p:sp>
        <p:nvSpPr>
          <p:cNvPr id="6" name="Content Placeholder 5"/>
          <p:cNvSpPr>
            <a:spLocks noGrp="1"/>
          </p:cNvSpPr>
          <p:nvPr>
            <p:ph sz="half" idx="1"/>
          </p:nvPr>
        </p:nvSpPr>
        <p:spPr/>
        <p:txBody>
          <a:bodyPr/>
          <a:lstStyle/>
          <a:p>
            <a:r>
              <a:rPr lang="en-GB" sz="2000" dirty="0" smtClean="0"/>
              <a:t>Research focused on two rural areas in NE England</a:t>
            </a:r>
          </a:p>
          <a:p>
            <a:r>
              <a:rPr lang="en-GB" sz="2000" dirty="0" smtClean="0"/>
              <a:t>3 market towns </a:t>
            </a:r>
            <a:r>
              <a:rPr lang="en-GB" sz="2000" dirty="0" err="1" smtClean="0"/>
              <a:t>Rothbury</a:t>
            </a:r>
            <a:r>
              <a:rPr lang="en-GB" sz="2000" dirty="0" smtClean="0"/>
              <a:t>, Bellingham and Barnard Castle </a:t>
            </a:r>
          </a:p>
          <a:p>
            <a:r>
              <a:rPr lang="en-GB" sz="2000" dirty="0" smtClean="0"/>
              <a:t>Biographical interviews with 30 migrant entrepreneurs</a:t>
            </a:r>
          </a:p>
          <a:p>
            <a:r>
              <a:rPr lang="en-GB" sz="2000" dirty="0" smtClean="0"/>
              <a:t>Focus on 3 aspects of the knowledge economy</a:t>
            </a:r>
          </a:p>
          <a:p>
            <a:pPr lvl="1"/>
            <a:r>
              <a:rPr lang="en-GB" sz="1800" dirty="0" smtClean="0"/>
              <a:t>Creative and digital </a:t>
            </a:r>
          </a:p>
          <a:p>
            <a:pPr lvl="1"/>
            <a:r>
              <a:rPr lang="en-GB" sz="1800" dirty="0" smtClean="0"/>
              <a:t>Business Services</a:t>
            </a:r>
          </a:p>
          <a:p>
            <a:pPr lvl="1"/>
            <a:r>
              <a:rPr lang="en-GB" sz="1800" dirty="0" smtClean="0"/>
              <a:t>Other KIBs</a:t>
            </a:r>
          </a:p>
          <a:p>
            <a:r>
              <a:rPr lang="en-GB" sz="2000" dirty="0" smtClean="0"/>
              <a:t>Participant Observation in rural enterprise networks</a:t>
            </a:r>
            <a:r>
              <a:rPr lang="en-GB" sz="2400" dirty="0" smtClean="0"/>
              <a:t> </a:t>
            </a:r>
          </a:p>
          <a:p>
            <a:pPr>
              <a:buNone/>
            </a:pPr>
            <a:endParaRPr lang="en-GB" dirty="0" smtClean="0"/>
          </a:p>
        </p:txBody>
      </p:sp>
      <p:pic>
        <p:nvPicPr>
          <p:cNvPr id="8" name="Picture 2" descr="typologies_region"/>
          <p:cNvPicPr>
            <a:picLocks noGrp="1" noChangeAspect="1" noChangeArrowheads="1"/>
          </p:cNvPicPr>
          <p:nvPr>
            <p:ph sz="half" idx="2"/>
          </p:nvPr>
        </p:nvPicPr>
        <p:blipFill>
          <a:blip r:embed="rId3" cstate="print"/>
          <a:srcRect/>
          <a:stretch>
            <a:fillRect/>
          </a:stretch>
        </p:blipFill>
        <p:spPr bwMode="auto">
          <a:xfrm>
            <a:off x="4942666" y="1600200"/>
            <a:ext cx="3449667" cy="4525963"/>
          </a:xfrm>
          <a:noFill/>
          <a:ln>
            <a:solidFill>
              <a:schemeClr val="accent1"/>
            </a:solid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885950">
              <a:spcBef>
                <a:spcPts val="1200"/>
              </a:spcBef>
            </a:pPr>
            <a:r>
              <a:rPr lang="en-GB" dirty="0" smtClean="0"/>
              <a:t>The research findings</a:t>
            </a:r>
            <a:br>
              <a:rPr lang="en-GB" dirty="0" smtClean="0"/>
            </a:br>
            <a:endParaRPr lang="en-GB" dirty="0"/>
          </a:p>
        </p:txBody>
      </p:sp>
      <p:sp>
        <p:nvSpPr>
          <p:cNvPr id="3" name="Content Placeholder 2"/>
          <p:cNvSpPr>
            <a:spLocks noGrp="1"/>
          </p:cNvSpPr>
          <p:nvPr>
            <p:ph sz="half" idx="1"/>
          </p:nvPr>
        </p:nvSpPr>
        <p:spPr/>
        <p:txBody>
          <a:bodyPr/>
          <a:lstStyle/>
          <a:p>
            <a:r>
              <a:rPr lang="en-GB" sz="2200" dirty="0" smtClean="0"/>
              <a:t>In-migrant entrepreneurs differentiate between personal social networks and business social networks </a:t>
            </a:r>
          </a:p>
          <a:p>
            <a:r>
              <a:rPr lang="en-GB" sz="2200" dirty="0" smtClean="0"/>
              <a:t>They carefully manage their social networks in particular the overlap</a:t>
            </a:r>
          </a:p>
          <a:p>
            <a:r>
              <a:rPr lang="en-GB" sz="2200" dirty="0" smtClean="0"/>
              <a:t>Overlap differs between sectors</a:t>
            </a:r>
          </a:p>
          <a:p>
            <a:pPr lvl="1"/>
            <a:r>
              <a:rPr lang="en-GB" sz="1600" dirty="0" smtClean="0"/>
              <a:t>1 = Other KBIs;</a:t>
            </a:r>
          </a:p>
          <a:p>
            <a:pPr lvl="1"/>
            <a:r>
              <a:rPr lang="en-GB" sz="1600" dirty="0" smtClean="0"/>
              <a:t>2 = Business Services</a:t>
            </a:r>
          </a:p>
          <a:p>
            <a:pPr lvl="1"/>
            <a:r>
              <a:rPr lang="en-GB" sz="1600" dirty="0" smtClean="0"/>
              <a:t>3 = Creative &amp; Digital Industry</a:t>
            </a:r>
          </a:p>
          <a:p>
            <a:pPr>
              <a:buNone/>
            </a:pPr>
            <a:endParaRPr lang="en-GB" sz="1900" dirty="0" smtClean="0"/>
          </a:p>
          <a:p>
            <a:endParaRPr lang="en-GB" dirty="0"/>
          </a:p>
        </p:txBody>
      </p:sp>
      <p:grpSp>
        <p:nvGrpSpPr>
          <p:cNvPr id="11" name="Group 14"/>
          <p:cNvGrpSpPr>
            <a:grpSpLocks noChangeAspect="1"/>
          </p:cNvGrpSpPr>
          <p:nvPr/>
        </p:nvGrpSpPr>
        <p:grpSpPr bwMode="auto">
          <a:xfrm>
            <a:off x="5148064" y="2852936"/>
            <a:ext cx="3671940" cy="1943968"/>
            <a:chOff x="2328" y="2865"/>
            <a:chExt cx="5100" cy="2777"/>
          </a:xfrm>
        </p:grpSpPr>
        <p:sp>
          <p:nvSpPr>
            <p:cNvPr id="12" name="AutoShape 15"/>
            <p:cNvSpPr>
              <a:spLocks noChangeAspect="1" noChangeArrowheads="1"/>
            </p:cNvSpPr>
            <p:nvPr/>
          </p:nvSpPr>
          <p:spPr bwMode="auto">
            <a:xfrm>
              <a:off x="2328" y="2865"/>
              <a:ext cx="5100" cy="2777"/>
            </a:xfrm>
            <a:prstGeom prst="rect">
              <a:avLst/>
            </a:prstGeom>
            <a:noFill/>
            <a:ln w="9525">
              <a:noFill/>
              <a:miter lim="800000"/>
              <a:headEnd/>
              <a:tailEnd/>
            </a:ln>
          </p:spPr>
          <p:txBody>
            <a:bodyPr/>
            <a:lstStyle/>
            <a:p>
              <a:endParaRPr lang="en-GB"/>
            </a:p>
          </p:txBody>
        </p:sp>
        <p:sp>
          <p:nvSpPr>
            <p:cNvPr id="13" name="Oval 16"/>
            <p:cNvSpPr>
              <a:spLocks noChangeArrowheads="1"/>
            </p:cNvSpPr>
            <p:nvPr/>
          </p:nvSpPr>
          <p:spPr bwMode="auto">
            <a:xfrm>
              <a:off x="2677" y="3174"/>
              <a:ext cx="2400" cy="2159"/>
            </a:xfrm>
            <a:prstGeom prst="ellipse">
              <a:avLst/>
            </a:prstGeom>
            <a:solidFill>
              <a:srgbClr val="99CC00"/>
            </a:solidFill>
            <a:ln w="9525">
              <a:solidFill>
                <a:srgbClr val="000000"/>
              </a:solidFill>
              <a:round/>
              <a:headEnd/>
              <a:tailEnd/>
            </a:ln>
          </p:spPr>
          <p:txBody>
            <a:bodyPr/>
            <a:lstStyle/>
            <a:p>
              <a:endParaRPr lang="en-GB"/>
            </a:p>
          </p:txBody>
        </p:sp>
        <p:sp>
          <p:nvSpPr>
            <p:cNvPr id="14" name="Oval 17"/>
            <p:cNvSpPr>
              <a:spLocks noChangeArrowheads="1"/>
            </p:cNvSpPr>
            <p:nvPr/>
          </p:nvSpPr>
          <p:spPr bwMode="auto">
            <a:xfrm>
              <a:off x="4477" y="3174"/>
              <a:ext cx="2400" cy="2158"/>
            </a:xfrm>
            <a:prstGeom prst="ellipse">
              <a:avLst/>
            </a:prstGeom>
            <a:solidFill>
              <a:srgbClr val="993366">
                <a:alpha val="60001"/>
              </a:srgbClr>
            </a:solidFill>
            <a:ln w="9525">
              <a:solidFill>
                <a:srgbClr val="000000"/>
              </a:solidFill>
              <a:round/>
              <a:headEnd/>
              <a:tailEnd/>
            </a:ln>
          </p:spPr>
          <p:txBody>
            <a:bodyPr/>
            <a:lstStyle/>
            <a:p>
              <a:endParaRPr lang="en-GB"/>
            </a:p>
          </p:txBody>
        </p:sp>
        <p:sp>
          <p:nvSpPr>
            <p:cNvPr id="15" name="Text Box 18"/>
            <p:cNvSpPr txBox="1">
              <a:spLocks noChangeArrowheads="1"/>
            </p:cNvSpPr>
            <p:nvPr/>
          </p:nvSpPr>
          <p:spPr bwMode="auto">
            <a:xfrm>
              <a:off x="3127" y="3945"/>
              <a:ext cx="1500" cy="617"/>
            </a:xfrm>
            <a:prstGeom prst="rect">
              <a:avLst/>
            </a:prstGeom>
            <a:solidFill>
              <a:srgbClr val="FFFFFF">
                <a:alpha val="0"/>
              </a:srgbClr>
            </a:solidFill>
            <a:ln w="9525">
              <a:solidFill>
                <a:srgbClr val="000000"/>
              </a:solidFill>
              <a:miter lim="800000"/>
              <a:headEnd/>
              <a:tailEnd/>
            </a:ln>
          </p:spPr>
          <p:txBody>
            <a:bodyPr/>
            <a:lstStyle/>
            <a:p>
              <a:r>
                <a:rPr lang="en-US" sz="1000" b="1" dirty="0">
                  <a:latin typeface="Calibri" pitchFamily="34" charset="0"/>
                </a:rPr>
                <a:t>Personal Social network</a:t>
              </a:r>
              <a:endParaRPr lang="en-US" dirty="0"/>
            </a:p>
          </p:txBody>
        </p:sp>
        <p:sp>
          <p:nvSpPr>
            <p:cNvPr id="16" name="Text Box 19"/>
            <p:cNvSpPr txBox="1">
              <a:spLocks noChangeArrowheads="1"/>
            </p:cNvSpPr>
            <p:nvPr/>
          </p:nvSpPr>
          <p:spPr bwMode="auto">
            <a:xfrm>
              <a:off x="5527" y="3945"/>
              <a:ext cx="1500" cy="617"/>
            </a:xfrm>
            <a:prstGeom prst="rect">
              <a:avLst/>
            </a:prstGeom>
            <a:solidFill>
              <a:srgbClr val="FFFFFF">
                <a:alpha val="0"/>
              </a:srgbClr>
            </a:solidFill>
            <a:ln w="9525">
              <a:solidFill>
                <a:srgbClr val="000000"/>
              </a:solidFill>
              <a:miter lim="800000"/>
              <a:headEnd/>
              <a:tailEnd/>
            </a:ln>
          </p:spPr>
          <p:txBody>
            <a:bodyPr/>
            <a:lstStyle/>
            <a:p>
              <a:r>
                <a:rPr lang="en-US" sz="1000" b="1" dirty="0">
                  <a:latin typeface="Calibri" pitchFamily="34" charset="0"/>
                </a:rPr>
                <a:t>Business social network</a:t>
              </a:r>
              <a:endParaRPr lang="en-US" dirty="0"/>
            </a:p>
          </p:txBody>
        </p:sp>
      </p:grpSp>
      <p:grpSp>
        <p:nvGrpSpPr>
          <p:cNvPr id="17" name="Group 7"/>
          <p:cNvGrpSpPr>
            <a:grpSpLocks noChangeAspect="1"/>
          </p:cNvGrpSpPr>
          <p:nvPr/>
        </p:nvGrpSpPr>
        <p:grpSpPr bwMode="auto">
          <a:xfrm>
            <a:off x="5076056" y="1268413"/>
            <a:ext cx="3813944" cy="2019147"/>
            <a:chOff x="2527" y="2865"/>
            <a:chExt cx="5100" cy="2777"/>
          </a:xfrm>
        </p:grpSpPr>
        <p:sp>
          <p:nvSpPr>
            <p:cNvPr id="18" name="AutoShape 8"/>
            <p:cNvSpPr>
              <a:spLocks noChangeAspect="1" noChangeArrowheads="1"/>
            </p:cNvSpPr>
            <p:nvPr/>
          </p:nvSpPr>
          <p:spPr bwMode="auto">
            <a:xfrm>
              <a:off x="2527" y="2865"/>
              <a:ext cx="5100" cy="2777"/>
            </a:xfrm>
            <a:prstGeom prst="rect">
              <a:avLst/>
            </a:prstGeom>
            <a:noFill/>
            <a:ln w="9525">
              <a:noFill/>
              <a:miter lim="800000"/>
              <a:headEnd/>
              <a:tailEnd/>
            </a:ln>
          </p:spPr>
          <p:txBody>
            <a:bodyPr/>
            <a:lstStyle/>
            <a:p>
              <a:endParaRPr lang="en-GB"/>
            </a:p>
          </p:txBody>
        </p:sp>
        <p:sp>
          <p:nvSpPr>
            <p:cNvPr id="19" name="Oval 9"/>
            <p:cNvSpPr>
              <a:spLocks noChangeArrowheads="1"/>
            </p:cNvSpPr>
            <p:nvPr/>
          </p:nvSpPr>
          <p:spPr bwMode="auto">
            <a:xfrm>
              <a:off x="2677" y="3174"/>
              <a:ext cx="2400" cy="2159"/>
            </a:xfrm>
            <a:prstGeom prst="ellipse">
              <a:avLst/>
            </a:prstGeom>
            <a:solidFill>
              <a:srgbClr val="99CC00"/>
            </a:solidFill>
            <a:ln w="9525">
              <a:solidFill>
                <a:srgbClr val="000000"/>
              </a:solidFill>
              <a:round/>
              <a:headEnd/>
              <a:tailEnd/>
            </a:ln>
          </p:spPr>
          <p:txBody>
            <a:bodyPr/>
            <a:lstStyle/>
            <a:p>
              <a:endParaRPr lang="en-GB"/>
            </a:p>
          </p:txBody>
        </p:sp>
        <p:sp>
          <p:nvSpPr>
            <p:cNvPr id="20" name="Oval 10"/>
            <p:cNvSpPr>
              <a:spLocks noChangeArrowheads="1"/>
            </p:cNvSpPr>
            <p:nvPr/>
          </p:nvSpPr>
          <p:spPr bwMode="auto">
            <a:xfrm>
              <a:off x="4927" y="3174"/>
              <a:ext cx="2400" cy="2159"/>
            </a:xfrm>
            <a:prstGeom prst="ellipse">
              <a:avLst/>
            </a:prstGeom>
            <a:solidFill>
              <a:srgbClr val="993366">
                <a:alpha val="60001"/>
              </a:srgbClr>
            </a:solidFill>
            <a:ln w="9525">
              <a:solidFill>
                <a:srgbClr val="000000"/>
              </a:solidFill>
              <a:round/>
              <a:headEnd/>
              <a:tailEnd/>
            </a:ln>
          </p:spPr>
          <p:txBody>
            <a:bodyPr/>
            <a:lstStyle/>
            <a:p>
              <a:endParaRPr lang="en-GB"/>
            </a:p>
          </p:txBody>
        </p:sp>
        <p:sp>
          <p:nvSpPr>
            <p:cNvPr id="21" name="Text Box 11"/>
            <p:cNvSpPr txBox="1">
              <a:spLocks noChangeArrowheads="1"/>
            </p:cNvSpPr>
            <p:nvPr/>
          </p:nvSpPr>
          <p:spPr bwMode="auto">
            <a:xfrm>
              <a:off x="3127" y="3945"/>
              <a:ext cx="1500" cy="617"/>
            </a:xfrm>
            <a:prstGeom prst="rect">
              <a:avLst/>
            </a:prstGeom>
            <a:solidFill>
              <a:srgbClr val="FFFFFF">
                <a:alpha val="0"/>
              </a:srgbClr>
            </a:solidFill>
            <a:ln w="9525">
              <a:solidFill>
                <a:srgbClr val="000000"/>
              </a:solidFill>
              <a:miter lim="800000"/>
              <a:headEnd/>
              <a:tailEnd/>
            </a:ln>
          </p:spPr>
          <p:txBody>
            <a:bodyPr/>
            <a:lstStyle/>
            <a:p>
              <a:r>
                <a:rPr lang="en-US" sz="1000" b="1">
                  <a:latin typeface="Calibri" pitchFamily="34" charset="0"/>
                </a:rPr>
                <a:t>Personal Social network</a:t>
              </a:r>
              <a:endParaRPr lang="en-US"/>
            </a:p>
          </p:txBody>
        </p:sp>
        <p:sp>
          <p:nvSpPr>
            <p:cNvPr id="22" name="Text Box 12"/>
            <p:cNvSpPr txBox="1">
              <a:spLocks noChangeArrowheads="1"/>
            </p:cNvSpPr>
            <p:nvPr/>
          </p:nvSpPr>
          <p:spPr bwMode="auto">
            <a:xfrm>
              <a:off x="5527" y="3945"/>
              <a:ext cx="1500" cy="617"/>
            </a:xfrm>
            <a:prstGeom prst="rect">
              <a:avLst/>
            </a:prstGeom>
            <a:solidFill>
              <a:srgbClr val="FFFFFF">
                <a:alpha val="0"/>
              </a:srgbClr>
            </a:solidFill>
            <a:ln w="9525">
              <a:solidFill>
                <a:srgbClr val="000000"/>
              </a:solidFill>
              <a:miter lim="800000"/>
              <a:headEnd/>
              <a:tailEnd/>
            </a:ln>
          </p:spPr>
          <p:txBody>
            <a:bodyPr/>
            <a:lstStyle/>
            <a:p>
              <a:r>
                <a:rPr lang="en-US" sz="1000" b="1">
                  <a:latin typeface="Calibri" pitchFamily="34" charset="0"/>
                </a:rPr>
                <a:t>Business social network</a:t>
              </a:r>
              <a:endParaRPr lang="en-US"/>
            </a:p>
          </p:txBody>
        </p:sp>
      </p:grpSp>
      <p:grpSp>
        <p:nvGrpSpPr>
          <p:cNvPr id="23" name="Group 20"/>
          <p:cNvGrpSpPr>
            <a:grpSpLocks noChangeAspect="1"/>
          </p:cNvGrpSpPr>
          <p:nvPr/>
        </p:nvGrpSpPr>
        <p:grpSpPr bwMode="auto">
          <a:xfrm>
            <a:off x="5436096" y="4509120"/>
            <a:ext cx="3200400" cy="2057400"/>
            <a:chOff x="2527" y="2865"/>
            <a:chExt cx="4200" cy="2777"/>
          </a:xfrm>
        </p:grpSpPr>
        <p:sp>
          <p:nvSpPr>
            <p:cNvPr id="24" name="AutoShape 21"/>
            <p:cNvSpPr>
              <a:spLocks noChangeAspect="1" noChangeArrowheads="1"/>
            </p:cNvSpPr>
            <p:nvPr/>
          </p:nvSpPr>
          <p:spPr bwMode="auto">
            <a:xfrm>
              <a:off x="2527" y="2865"/>
              <a:ext cx="4200" cy="2777"/>
            </a:xfrm>
            <a:prstGeom prst="rect">
              <a:avLst/>
            </a:prstGeom>
            <a:noFill/>
            <a:ln w="9525">
              <a:noFill/>
              <a:miter lim="800000"/>
              <a:headEnd/>
              <a:tailEnd/>
            </a:ln>
          </p:spPr>
          <p:txBody>
            <a:bodyPr/>
            <a:lstStyle/>
            <a:p>
              <a:endParaRPr lang="en-GB"/>
            </a:p>
          </p:txBody>
        </p:sp>
        <p:sp>
          <p:nvSpPr>
            <p:cNvPr id="25" name="Oval 22"/>
            <p:cNvSpPr>
              <a:spLocks noChangeArrowheads="1"/>
            </p:cNvSpPr>
            <p:nvPr/>
          </p:nvSpPr>
          <p:spPr bwMode="auto">
            <a:xfrm>
              <a:off x="2677" y="3174"/>
              <a:ext cx="2400" cy="2159"/>
            </a:xfrm>
            <a:prstGeom prst="ellipse">
              <a:avLst/>
            </a:prstGeom>
            <a:solidFill>
              <a:srgbClr val="99CC00"/>
            </a:solidFill>
            <a:ln w="9525">
              <a:solidFill>
                <a:srgbClr val="000000"/>
              </a:solidFill>
              <a:round/>
              <a:headEnd/>
              <a:tailEnd/>
            </a:ln>
          </p:spPr>
          <p:txBody>
            <a:bodyPr/>
            <a:lstStyle/>
            <a:p>
              <a:endParaRPr lang="en-GB"/>
            </a:p>
          </p:txBody>
        </p:sp>
        <p:sp>
          <p:nvSpPr>
            <p:cNvPr id="26" name="Oval 23"/>
            <p:cNvSpPr>
              <a:spLocks noChangeArrowheads="1"/>
            </p:cNvSpPr>
            <p:nvPr/>
          </p:nvSpPr>
          <p:spPr bwMode="auto">
            <a:xfrm>
              <a:off x="3577" y="3174"/>
              <a:ext cx="2400" cy="2156"/>
            </a:xfrm>
            <a:prstGeom prst="ellipse">
              <a:avLst/>
            </a:prstGeom>
            <a:solidFill>
              <a:srgbClr val="993366">
                <a:alpha val="60001"/>
              </a:srgbClr>
            </a:solidFill>
            <a:ln w="9525">
              <a:solidFill>
                <a:srgbClr val="000000"/>
              </a:solidFill>
              <a:round/>
              <a:headEnd/>
              <a:tailEnd/>
            </a:ln>
          </p:spPr>
          <p:txBody>
            <a:bodyPr/>
            <a:lstStyle/>
            <a:p>
              <a:endParaRPr lang="en-GB"/>
            </a:p>
          </p:txBody>
        </p:sp>
        <p:sp>
          <p:nvSpPr>
            <p:cNvPr id="27" name="Text Box 24"/>
            <p:cNvSpPr txBox="1">
              <a:spLocks noChangeArrowheads="1"/>
            </p:cNvSpPr>
            <p:nvPr/>
          </p:nvSpPr>
          <p:spPr bwMode="auto">
            <a:xfrm>
              <a:off x="2827" y="3945"/>
              <a:ext cx="1500" cy="617"/>
            </a:xfrm>
            <a:prstGeom prst="rect">
              <a:avLst/>
            </a:prstGeom>
            <a:solidFill>
              <a:srgbClr val="FFFFFF">
                <a:alpha val="0"/>
              </a:srgbClr>
            </a:solidFill>
            <a:ln w="9525">
              <a:solidFill>
                <a:srgbClr val="000000"/>
              </a:solidFill>
              <a:miter lim="800000"/>
              <a:headEnd/>
              <a:tailEnd/>
            </a:ln>
          </p:spPr>
          <p:txBody>
            <a:bodyPr/>
            <a:lstStyle/>
            <a:p>
              <a:r>
                <a:rPr lang="en-US" sz="1000" b="1">
                  <a:latin typeface="Calibri" pitchFamily="34" charset="0"/>
                </a:rPr>
                <a:t>Personal Social network</a:t>
              </a:r>
              <a:endParaRPr lang="en-US"/>
            </a:p>
          </p:txBody>
        </p:sp>
        <p:sp>
          <p:nvSpPr>
            <p:cNvPr id="28" name="Text Box 25"/>
            <p:cNvSpPr txBox="1">
              <a:spLocks noChangeArrowheads="1"/>
            </p:cNvSpPr>
            <p:nvPr/>
          </p:nvSpPr>
          <p:spPr bwMode="auto">
            <a:xfrm>
              <a:off x="5077" y="3945"/>
              <a:ext cx="1500" cy="617"/>
            </a:xfrm>
            <a:prstGeom prst="rect">
              <a:avLst/>
            </a:prstGeom>
            <a:solidFill>
              <a:srgbClr val="FFFFFF">
                <a:alpha val="0"/>
              </a:srgbClr>
            </a:solidFill>
            <a:ln w="9525">
              <a:solidFill>
                <a:srgbClr val="000000"/>
              </a:solidFill>
              <a:miter lim="800000"/>
              <a:headEnd/>
              <a:tailEnd/>
            </a:ln>
          </p:spPr>
          <p:txBody>
            <a:bodyPr/>
            <a:lstStyle/>
            <a:p>
              <a:r>
                <a:rPr lang="en-US" sz="1000" b="1">
                  <a:latin typeface="Calibri" pitchFamily="34" charset="0"/>
                </a:rPr>
                <a:t>Business social network</a:t>
              </a:r>
              <a:endParaRPr lang="en-US"/>
            </a:p>
          </p:txBody>
        </p:sp>
      </p:grpSp>
      <p:sp>
        <p:nvSpPr>
          <p:cNvPr id="29" name="Text Box 28"/>
          <p:cNvSpPr txBox="1">
            <a:spLocks noChangeArrowheads="1"/>
          </p:cNvSpPr>
          <p:nvPr/>
        </p:nvSpPr>
        <p:spPr bwMode="auto">
          <a:xfrm>
            <a:off x="5148263" y="4941888"/>
            <a:ext cx="360362" cy="274637"/>
          </a:xfrm>
          <a:prstGeom prst="rect">
            <a:avLst/>
          </a:prstGeom>
          <a:noFill/>
          <a:ln w="9525">
            <a:noFill/>
            <a:miter lim="800000"/>
            <a:headEnd/>
            <a:tailEnd/>
          </a:ln>
          <a:effectLst/>
        </p:spPr>
        <p:txBody>
          <a:bodyPr>
            <a:spAutoFit/>
          </a:bodyPr>
          <a:lstStyle/>
          <a:p>
            <a:pPr>
              <a:spcBef>
                <a:spcPct val="50000"/>
              </a:spcBef>
            </a:pPr>
            <a:r>
              <a:rPr lang="en-GB" sz="1200" b="1"/>
              <a:t>3</a:t>
            </a:r>
            <a:endParaRPr lang="en-US" sz="1200" b="1" dirty="0"/>
          </a:p>
        </p:txBody>
      </p:sp>
      <p:sp>
        <p:nvSpPr>
          <p:cNvPr id="30" name="Text Box 28"/>
          <p:cNvSpPr txBox="1">
            <a:spLocks noChangeArrowheads="1"/>
          </p:cNvSpPr>
          <p:nvPr/>
        </p:nvSpPr>
        <p:spPr bwMode="auto">
          <a:xfrm>
            <a:off x="5148064" y="3140968"/>
            <a:ext cx="360362" cy="274637"/>
          </a:xfrm>
          <a:prstGeom prst="rect">
            <a:avLst/>
          </a:prstGeom>
          <a:noFill/>
          <a:ln w="9525">
            <a:noFill/>
            <a:miter lim="800000"/>
            <a:headEnd/>
            <a:tailEnd/>
          </a:ln>
          <a:effectLst/>
        </p:spPr>
        <p:txBody>
          <a:bodyPr>
            <a:spAutoFit/>
          </a:bodyPr>
          <a:lstStyle/>
          <a:p>
            <a:pPr>
              <a:spcBef>
                <a:spcPct val="50000"/>
              </a:spcBef>
            </a:pPr>
            <a:r>
              <a:rPr lang="en-GB" sz="1200" b="1" dirty="0" smtClean="0"/>
              <a:t>2</a:t>
            </a:r>
            <a:endParaRPr lang="en-US" sz="1200" b="1" dirty="0"/>
          </a:p>
        </p:txBody>
      </p:sp>
      <p:sp>
        <p:nvSpPr>
          <p:cNvPr id="31" name="Text Box 28"/>
          <p:cNvSpPr txBox="1">
            <a:spLocks noChangeArrowheads="1"/>
          </p:cNvSpPr>
          <p:nvPr/>
        </p:nvSpPr>
        <p:spPr bwMode="auto">
          <a:xfrm>
            <a:off x="5148064" y="1484784"/>
            <a:ext cx="360362" cy="274637"/>
          </a:xfrm>
          <a:prstGeom prst="rect">
            <a:avLst/>
          </a:prstGeom>
          <a:noFill/>
          <a:ln w="9525">
            <a:noFill/>
            <a:miter lim="800000"/>
            <a:headEnd/>
            <a:tailEnd/>
          </a:ln>
          <a:effectLst/>
        </p:spPr>
        <p:txBody>
          <a:bodyPr>
            <a:spAutoFit/>
          </a:bodyPr>
          <a:lstStyle/>
          <a:p>
            <a:pPr>
              <a:spcBef>
                <a:spcPct val="50000"/>
              </a:spcBef>
            </a:pPr>
            <a:r>
              <a:rPr lang="en-US" sz="1200" b="1" dirty="0" smtClean="0"/>
              <a:t>1</a:t>
            </a:r>
            <a:endParaRPr lang="en-US" sz="12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r"/>
            <a:r>
              <a:rPr lang="en-GB" dirty="0" smtClean="0"/>
              <a:t>The research finding</a:t>
            </a:r>
            <a:endParaRPr lang="en-GB" dirty="0"/>
          </a:p>
        </p:txBody>
      </p:sp>
      <p:sp>
        <p:nvSpPr>
          <p:cNvPr id="6" name="Content Placeholder 5"/>
          <p:cNvSpPr>
            <a:spLocks noGrp="1"/>
          </p:cNvSpPr>
          <p:nvPr>
            <p:ph idx="1"/>
          </p:nvPr>
        </p:nvSpPr>
        <p:spPr/>
        <p:txBody>
          <a:bodyPr/>
          <a:lstStyle/>
          <a:p>
            <a:r>
              <a:rPr lang="en-GB" sz="2800" dirty="0" smtClean="0"/>
              <a:t>Of the two networks personal social networks took priority</a:t>
            </a:r>
          </a:p>
          <a:p>
            <a:r>
              <a:rPr lang="en-GB" sz="2800" dirty="0" smtClean="0"/>
              <a:t>Entrepreneurs managed the overlap to avoid conflict between the two networks</a:t>
            </a:r>
          </a:p>
          <a:p>
            <a:pPr lvl="1"/>
            <a:r>
              <a:rPr lang="en-GB" sz="2400" dirty="0" smtClean="0"/>
              <a:t>Extra local business </a:t>
            </a:r>
          </a:p>
          <a:p>
            <a:pPr lvl="1"/>
            <a:r>
              <a:rPr lang="en-GB" sz="2400" dirty="0" smtClean="0"/>
              <a:t>Pro bona or at cost for locals</a:t>
            </a:r>
          </a:p>
          <a:p>
            <a:pPr lvl="1"/>
            <a:r>
              <a:rPr lang="en-GB" sz="2400" dirty="0" smtClean="0"/>
              <a:t>Community Interest Company</a:t>
            </a:r>
          </a:p>
          <a:p>
            <a:r>
              <a:rPr lang="en-GB" sz="2800" dirty="0" smtClean="0"/>
              <a:t>There was a further distinction between ‘classical entrepreneur’ and ‘social entrepreneur’</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2065338"/>
            <a:r>
              <a:rPr lang="en-GB" dirty="0" smtClean="0"/>
              <a:t>Classical Entrepreneur  </a:t>
            </a:r>
            <a:endParaRPr lang="en-GB" dirty="0"/>
          </a:p>
        </p:txBody>
      </p:sp>
      <p:sp>
        <p:nvSpPr>
          <p:cNvPr id="6" name="Content Placeholder 5"/>
          <p:cNvSpPr>
            <a:spLocks noGrp="1"/>
          </p:cNvSpPr>
          <p:nvPr>
            <p:ph sz="half" idx="2"/>
          </p:nvPr>
        </p:nvSpPr>
        <p:spPr/>
        <p:txBody>
          <a:bodyPr/>
          <a:lstStyle/>
          <a:p>
            <a:r>
              <a:rPr lang="en-GB" sz="2400" dirty="0" smtClean="0"/>
              <a:t>Classical follows the dominate entrepreneurial narrative </a:t>
            </a:r>
          </a:p>
          <a:p>
            <a:pPr lvl="1"/>
            <a:r>
              <a:rPr lang="en-GB" sz="1800" dirty="0" smtClean="0"/>
              <a:t>Dispassionate approach to business, means to an end</a:t>
            </a:r>
          </a:p>
          <a:p>
            <a:pPr lvl="1"/>
            <a:r>
              <a:rPr lang="en-GB" sz="1800" dirty="0" smtClean="0"/>
              <a:t>Actively seek outside support and input</a:t>
            </a:r>
          </a:p>
          <a:p>
            <a:pPr lvl="1"/>
            <a:r>
              <a:rPr lang="en-GB" sz="1800" dirty="0" smtClean="0"/>
              <a:t>Happy to relinquish control to grow</a:t>
            </a:r>
          </a:p>
          <a:p>
            <a:endParaRPr lang="en-GB" dirty="0"/>
          </a:p>
        </p:txBody>
      </p:sp>
      <p:pic>
        <p:nvPicPr>
          <p:cNvPr id="7" name="Picture 8" descr="Dragonsden"/>
          <p:cNvPicPr>
            <a:picLocks noGrp="1" noChangeAspect="1" noChangeArrowheads="1"/>
          </p:cNvPicPr>
          <p:nvPr>
            <p:ph sz="half" idx="1"/>
          </p:nvPr>
        </p:nvPicPr>
        <p:blipFill>
          <a:blip r:embed="rId3" cstate="print"/>
          <a:srcRect/>
          <a:stretch>
            <a:fillRect/>
          </a:stretch>
        </p:blipFill>
        <p:spPr bwMode="auto">
          <a:xfrm>
            <a:off x="539552" y="1700808"/>
            <a:ext cx="3748166" cy="2736304"/>
          </a:xfrm>
          <a:prstGeom prst="rect">
            <a:avLst/>
          </a:prstGeom>
          <a:noFill/>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1864</Words>
  <Application>Microsoft Office PowerPoint</Application>
  <PresentationFormat>On-screen Show (4:3)</PresentationFormat>
  <Paragraphs>120</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Rural entrepreneurs and the new rural economy</vt:lpstr>
      <vt:lpstr>PowerPoint Presentation</vt:lpstr>
      <vt:lpstr>             A changing rural economy</vt:lpstr>
      <vt:lpstr>Response to the rural decline</vt:lpstr>
      <vt:lpstr>The New Rural Economy</vt:lpstr>
      <vt:lpstr>Outline of the research</vt:lpstr>
      <vt:lpstr>The research findings </vt:lpstr>
      <vt:lpstr>The research finding</vt:lpstr>
      <vt:lpstr>Classical Entrepreneur  </vt:lpstr>
      <vt:lpstr>PowerPoint Presentation</vt:lpstr>
      <vt:lpstr>Does place matter? </vt:lpstr>
      <vt:lpstr>Rural resilience and localism</vt:lpstr>
    </vt:vector>
  </TitlesOfParts>
  <Company>Newcastle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nkm20</dc:creator>
  <cp:lastModifiedBy>Madill</cp:lastModifiedBy>
  <cp:revision>19</cp:revision>
  <dcterms:created xsi:type="dcterms:W3CDTF">2004-06-14T13:27:00Z</dcterms:created>
  <dcterms:modified xsi:type="dcterms:W3CDTF">2013-01-25T12:45:39Z</dcterms:modified>
</cp:coreProperties>
</file>